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embeddedFontLst>
    <p:embeddedFont>
      <p:font typeface="Century Gothic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iw7iI7MWUeOYeIViBZ/BBMxy8S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CenturyGothic-bold.fntdata"/><Relationship Id="rId12" Type="http://schemas.openxmlformats.org/officeDocument/2006/relationships/font" Target="fonts/CenturyGothic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enturyGothic-boldItalic.fntdata"/><Relationship Id="rId14" Type="http://schemas.openxmlformats.org/officeDocument/2006/relationships/font" Target="fonts/CenturyGothic-italic.fntdata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2a98e5028a2_0_55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5" name="Google Shape;15;g2a98e5028a2_0_55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6" name="Google Shape;16;g2a98e5028a2_0_5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a98e5028a2_0_90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g2a98e5028a2_0_90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g2a98e5028a2_0_9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a98e5028a2_0_9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a98e5028a2_0_96"/>
          <p:cNvSpPr txBox="1"/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6" name="Google Shape;56;g2a98e5028a2_0_96"/>
          <p:cNvSpPr txBox="1"/>
          <p:nvPr>
            <p:ph idx="1" type="body"/>
          </p:nvPr>
        </p:nvSpPr>
        <p:spPr>
          <a:xfrm>
            <a:off x="1103312" y="20529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rtl="0" algn="l">
              <a:spcBef>
                <a:spcPts val="1000"/>
              </a:spcBef>
              <a:spcAft>
                <a:spcPts val="0"/>
              </a:spcAft>
              <a:buSzPts val="1440"/>
              <a:buChar char="●"/>
              <a:defRPr/>
            </a:lvl1pPr>
            <a:lvl2pPr indent="-320040" lvl="1" marL="914400" rtl="0" algn="l">
              <a:spcBef>
                <a:spcPts val="1000"/>
              </a:spcBef>
              <a:spcAft>
                <a:spcPts val="0"/>
              </a:spcAft>
              <a:buSzPts val="1440"/>
              <a:buChar char="○"/>
              <a:defRPr/>
            </a:lvl2pPr>
            <a:lvl3pPr indent="-320039" lvl="2" marL="1371600" rtl="0" algn="l">
              <a:spcBef>
                <a:spcPts val="1000"/>
              </a:spcBef>
              <a:spcAft>
                <a:spcPts val="0"/>
              </a:spcAft>
              <a:buSzPts val="1440"/>
              <a:buChar char="■"/>
              <a:defRPr/>
            </a:lvl3pPr>
            <a:lvl4pPr indent="-320039" lvl="3" marL="1828800" rtl="0" algn="l">
              <a:spcBef>
                <a:spcPts val="1000"/>
              </a:spcBef>
              <a:spcAft>
                <a:spcPts val="0"/>
              </a:spcAft>
              <a:buSzPts val="1440"/>
              <a:buChar char="●"/>
              <a:defRPr/>
            </a:lvl4pPr>
            <a:lvl5pPr indent="-320039" lvl="4" marL="2286000" rtl="0" algn="l">
              <a:spcBef>
                <a:spcPts val="1000"/>
              </a:spcBef>
              <a:spcAft>
                <a:spcPts val="0"/>
              </a:spcAft>
              <a:buSzPts val="1440"/>
              <a:buChar char="○"/>
              <a:defRPr/>
            </a:lvl5pPr>
            <a:lvl6pPr indent="-320039" lvl="5" marL="2743200" rtl="0" algn="l">
              <a:spcBef>
                <a:spcPts val="1000"/>
              </a:spcBef>
              <a:spcAft>
                <a:spcPts val="0"/>
              </a:spcAft>
              <a:buSzPts val="1440"/>
              <a:buChar char="■"/>
              <a:defRPr/>
            </a:lvl6pPr>
            <a:lvl7pPr indent="-320039" lvl="6" marL="3200400" rtl="0" algn="l">
              <a:spcBef>
                <a:spcPts val="1000"/>
              </a:spcBef>
              <a:spcAft>
                <a:spcPts val="0"/>
              </a:spcAft>
              <a:buSzPts val="1440"/>
              <a:buChar char="●"/>
              <a:defRPr/>
            </a:lvl7pPr>
            <a:lvl8pPr indent="-320040" lvl="7" marL="3657600" rtl="0" algn="l">
              <a:spcBef>
                <a:spcPts val="1000"/>
              </a:spcBef>
              <a:spcAft>
                <a:spcPts val="0"/>
              </a:spcAft>
              <a:buSzPts val="1440"/>
              <a:buChar char="○"/>
              <a:defRPr/>
            </a:lvl8pPr>
            <a:lvl9pPr indent="-320040" lvl="8" marL="4114800" rtl="0" algn="l">
              <a:spcBef>
                <a:spcPts val="1000"/>
              </a:spcBef>
              <a:spcAft>
                <a:spcPts val="0"/>
              </a:spcAft>
              <a:buSzPts val="1440"/>
              <a:buChar char="■"/>
              <a:defRPr/>
            </a:lvl9pPr>
          </a:lstStyle>
          <a:p/>
        </p:txBody>
      </p:sp>
      <p:sp>
        <p:nvSpPr>
          <p:cNvPr id="57" name="Google Shape;57;g2a98e5028a2_0_96"/>
          <p:cNvSpPr txBox="1"/>
          <p:nvPr>
            <p:ph idx="10" type="dt"/>
          </p:nvPr>
        </p:nvSpPr>
        <p:spPr>
          <a:xfrm rot="5400000">
            <a:off x="10155638" y="1790701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g2a98e5028a2_0_96"/>
          <p:cNvSpPr txBox="1"/>
          <p:nvPr>
            <p:ph idx="11" type="ftr"/>
          </p:nvPr>
        </p:nvSpPr>
        <p:spPr>
          <a:xfrm rot="5400000">
            <a:off x="8951571" y="3225300"/>
            <a:ext cx="3859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g2a98e5028a2_0_96"/>
          <p:cNvSpPr txBox="1"/>
          <p:nvPr>
            <p:ph idx="12" type="sldNum"/>
          </p:nvPr>
        </p:nvSpPr>
        <p:spPr>
          <a:xfrm>
            <a:off x="10352540" y="295729"/>
            <a:ext cx="8382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0" lvl="0" marL="0" rtl="0" algn="ctr">
              <a:spcBef>
                <a:spcPts val="0"/>
              </a:spcBef>
              <a:buNone/>
              <a:defRPr/>
            </a:lvl1pPr>
            <a:lvl2pPr indent="0" lvl="1" marL="0" rtl="0" algn="ctr">
              <a:spcBef>
                <a:spcPts val="0"/>
              </a:spcBef>
              <a:buNone/>
              <a:defRPr/>
            </a:lvl2pPr>
            <a:lvl3pPr indent="0" lvl="2" marL="0" rtl="0" algn="ctr">
              <a:spcBef>
                <a:spcPts val="0"/>
              </a:spcBef>
              <a:buNone/>
              <a:defRPr/>
            </a:lvl3pPr>
            <a:lvl4pPr indent="0" lvl="3" marL="0" rtl="0" algn="ctr">
              <a:spcBef>
                <a:spcPts val="0"/>
              </a:spcBef>
              <a:buNone/>
              <a:defRPr/>
            </a:lvl4pPr>
            <a:lvl5pPr indent="0" lvl="4" marL="0" rtl="0" algn="ctr">
              <a:spcBef>
                <a:spcPts val="0"/>
              </a:spcBef>
              <a:buNone/>
              <a:defRPr/>
            </a:lvl5pPr>
            <a:lvl6pPr indent="0" lvl="5" marL="0" rtl="0" algn="ctr">
              <a:spcBef>
                <a:spcPts val="0"/>
              </a:spcBef>
              <a:buNone/>
              <a:defRPr/>
            </a:lvl6pPr>
            <a:lvl7pPr indent="0" lvl="6" marL="0" rtl="0" algn="ctr">
              <a:spcBef>
                <a:spcPts val="0"/>
              </a:spcBef>
              <a:buNone/>
              <a:defRPr/>
            </a:lvl7pPr>
            <a:lvl8pPr indent="0" lvl="7" marL="0" rtl="0" algn="ctr">
              <a:spcBef>
                <a:spcPts val="0"/>
              </a:spcBef>
              <a:buNone/>
              <a:defRPr/>
            </a:lvl8pPr>
            <a:lvl9pPr indent="0" lvl="8" marL="0" rt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a98e5028a2_0_59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g2a98e5028a2_0_5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2a98e5028a2_0_62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g2a98e5028a2_0_62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g2a98e5028a2_0_6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2a98e5028a2_0_6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6" name="Google Shape;26;g2a98e5028a2_0_66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g2a98e5028a2_0_66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g2a98e5028a2_0_6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2a98e5028a2_0_7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1" name="Google Shape;31;g2a98e5028a2_0_7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a98e5028a2_0_74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g2a98e5028a2_0_74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g2a98e5028a2_0_7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a98e5028a2_0_7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8" name="Google Shape;38;g2a98e5028a2_0_7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2a98e5028a2_0_81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g2a98e5028a2_0_81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2" name="Google Shape;42;g2a98e5028a2_0_81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g2a98e5028a2_0_81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g2a98e5028a2_0_8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a98e5028a2_0_87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7" name="Google Shape;47;g2a98e5028a2_0_8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a98e5028a2_0_5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g2a98e5028a2_0_5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  <a:defRPr sz="2400">
                <a:solidFill>
                  <a:schemeClr val="lt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" name="Google Shape;12;g2a98e5028a2_0_5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lt2"/>
                </a:solidFill>
              </a:defRPr>
            </a:lvl1pPr>
            <a:lvl2pPr lvl="1" algn="r">
              <a:buNone/>
              <a:defRPr sz="1300">
                <a:solidFill>
                  <a:schemeClr val="lt2"/>
                </a:solidFill>
              </a:defRPr>
            </a:lvl2pPr>
            <a:lvl3pPr lvl="2" algn="r">
              <a:buNone/>
              <a:defRPr sz="1300">
                <a:solidFill>
                  <a:schemeClr val="lt2"/>
                </a:solidFill>
              </a:defRPr>
            </a:lvl3pPr>
            <a:lvl4pPr lvl="3" algn="r">
              <a:buNone/>
              <a:defRPr sz="1300">
                <a:solidFill>
                  <a:schemeClr val="lt2"/>
                </a:solidFill>
              </a:defRPr>
            </a:lvl4pPr>
            <a:lvl5pPr lvl="4" algn="r">
              <a:buNone/>
              <a:defRPr sz="1300">
                <a:solidFill>
                  <a:schemeClr val="lt2"/>
                </a:solidFill>
              </a:defRPr>
            </a:lvl5pPr>
            <a:lvl6pPr lvl="5" algn="r">
              <a:buNone/>
              <a:defRPr sz="1300">
                <a:solidFill>
                  <a:schemeClr val="lt2"/>
                </a:solidFill>
              </a:defRPr>
            </a:lvl6pPr>
            <a:lvl7pPr lvl="6" algn="r">
              <a:buNone/>
              <a:defRPr sz="1300">
                <a:solidFill>
                  <a:schemeClr val="lt2"/>
                </a:solidFill>
              </a:defRPr>
            </a:lvl7pPr>
            <a:lvl8pPr lvl="7" algn="r">
              <a:buNone/>
              <a:defRPr sz="1300">
                <a:solidFill>
                  <a:schemeClr val="lt2"/>
                </a:solidFill>
              </a:defRPr>
            </a:lvl8pPr>
            <a:lvl9pPr lvl="8" algn="r">
              <a:buNone/>
              <a:defRPr sz="13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6.png"/><Relationship Id="rId7" Type="http://schemas.openxmlformats.org/officeDocument/2006/relationships/image" Target="../media/image10.pn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hnb25JeQzMP0U4jyhdVHA5woU9TRMHZe/view" TargetMode="External"/><Relationship Id="rId4" Type="http://schemas.openxmlformats.org/officeDocument/2006/relationships/image" Target="../media/image3.jpg"/><Relationship Id="rId5" Type="http://schemas.openxmlformats.org/officeDocument/2006/relationships/hyperlink" Target="https://drive.google.com/file/d/1hnb25JeQzMP0U4jyhdVHA5woU9TRMHZe/view?usp=sharin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"/>
          <p:cNvSpPr txBox="1"/>
          <p:nvPr>
            <p:ph type="ctrTitle"/>
          </p:nvPr>
        </p:nvSpPr>
        <p:spPr>
          <a:xfrm>
            <a:off x="621175" y="1537150"/>
            <a:ext cx="10883400" cy="69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b="1" lang="en-US" sz="3600"/>
              <a:t>Gesture-Controlled JetBot</a:t>
            </a:r>
            <a:endParaRPr/>
          </a:p>
        </p:txBody>
      </p:sp>
      <p:sp>
        <p:nvSpPr>
          <p:cNvPr id="66" name="Google Shape;66;p1"/>
          <p:cNvSpPr txBox="1"/>
          <p:nvPr>
            <p:ph idx="1" type="subTitle"/>
          </p:nvPr>
        </p:nvSpPr>
        <p:spPr>
          <a:xfrm>
            <a:off x="2589188" y="3631123"/>
            <a:ext cx="8915400" cy="18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sz="2400"/>
              <a:t>Project by:</a:t>
            </a:r>
            <a:endParaRPr sz="2400"/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-US" sz="2000"/>
              <a:t>Kulin Patel</a:t>
            </a:r>
            <a:endParaRPr sz="2000"/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-US" sz="2000"/>
              <a:t>Harsh Shroff</a:t>
            </a:r>
            <a:endParaRPr sz="2000"/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-US" sz="2000"/>
              <a:t>Vishnu Vardhan Reddy Putha</a:t>
            </a:r>
            <a:endParaRPr sz="2000"/>
          </a:p>
        </p:txBody>
      </p:sp>
      <p:sp>
        <p:nvSpPr>
          <p:cNvPr id="67" name="Google Shape;67;p1"/>
          <p:cNvSpPr txBox="1"/>
          <p:nvPr/>
        </p:nvSpPr>
        <p:spPr>
          <a:xfrm>
            <a:off x="2282850" y="5498325"/>
            <a:ext cx="7626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2"/>
                </a:solidFill>
              </a:rPr>
              <a:t>DATA 690 - Advanced AI</a:t>
            </a:r>
            <a:endParaRPr sz="24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2"/>
                </a:solidFill>
              </a:rPr>
              <a:t>Prof. Len Mancini</a:t>
            </a:r>
            <a:endParaRPr sz="22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2"/>
                </a:solidFill>
              </a:rPr>
              <a:t>University of Maryland, Baltimore County</a:t>
            </a:r>
            <a:endParaRPr sz="2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/>
          <p:nvPr>
            <p:ph type="title"/>
          </p:nvPr>
        </p:nvSpPr>
        <p:spPr>
          <a:xfrm>
            <a:off x="11033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</a:pPr>
            <a:r>
              <a:rPr b="1" lang="en-US" sz="4000"/>
              <a:t>Project Overview</a:t>
            </a:r>
            <a:endParaRPr sz="4000"/>
          </a:p>
        </p:txBody>
      </p:sp>
      <p:sp>
        <p:nvSpPr>
          <p:cNvPr id="74" name="Google Shape;74;p2"/>
          <p:cNvSpPr txBox="1"/>
          <p:nvPr>
            <p:ph idx="1" type="body"/>
          </p:nvPr>
        </p:nvSpPr>
        <p:spPr>
          <a:xfrm>
            <a:off x="1103275" y="2133600"/>
            <a:ext cx="9404700" cy="23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/>
              <a:t>Objective of the project: </a:t>
            </a:r>
            <a:r>
              <a:rPr lang="en-US"/>
              <a:t>"Enhancing the capabilities of JetBot by implementing an intuitive gesture control system.“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-US"/>
              <a:t>Key Features:</a:t>
            </a:r>
            <a:r>
              <a:rPr lang="en-US"/>
              <a:t>  "Control movement in the forward, backward, left, and right directions using hand gestures.“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"/>
          <p:cNvSpPr txBox="1"/>
          <p:nvPr>
            <p:ph idx="1" type="body"/>
          </p:nvPr>
        </p:nvSpPr>
        <p:spPr>
          <a:xfrm>
            <a:off x="664875" y="1452926"/>
            <a:ext cx="10862400" cy="45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i="1" lang="en-US"/>
              <a:t>Technologies:</a:t>
            </a:r>
            <a:r>
              <a:rPr b="1" lang="en-US"/>
              <a:t> </a:t>
            </a:r>
            <a:r>
              <a:rPr lang="en-US"/>
              <a:t>MediaPipe and OpenCV for Gesture Recognition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i="1" lang="en-US"/>
              <a:t>Processing Unit:</a:t>
            </a:r>
            <a:r>
              <a:rPr b="1" lang="en-US"/>
              <a:t> </a:t>
            </a:r>
            <a:r>
              <a:rPr lang="en-US"/>
              <a:t>Jetson Nano – The Brain Behind the Operation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i="1" lang="en-US"/>
              <a:t>Communication:</a:t>
            </a:r>
            <a:r>
              <a:rPr b="1" lang="en-US"/>
              <a:t> </a:t>
            </a:r>
            <a:r>
              <a:rPr lang="en-US"/>
              <a:t>TCP Socket for Seamless Computer-Jetson Interaction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81" name="Google Shape;81;p3"/>
          <p:cNvSpPr txBox="1"/>
          <p:nvPr>
            <p:ph type="title"/>
          </p:nvPr>
        </p:nvSpPr>
        <p:spPr>
          <a:xfrm>
            <a:off x="646100" y="452723"/>
            <a:ext cx="9404700" cy="9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n-US"/>
              <a:t>Technical Components</a:t>
            </a:r>
            <a:endParaRPr/>
          </a:p>
        </p:txBody>
      </p:sp>
      <p:pic>
        <p:nvPicPr>
          <p:cNvPr id="82" name="Google Shape;8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395" y="3881499"/>
            <a:ext cx="2334421" cy="1799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37713" y="3719434"/>
            <a:ext cx="3663867" cy="2172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28185" y="3931109"/>
            <a:ext cx="3121158" cy="17495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1324" y="991924"/>
            <a:ext cx="2950800" cy="228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1275" y="3773185"/>
            <a:ext cx="2950875" cy="2289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73313" y="732880"/>
            <a:ext cx="2950874" cy="2289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31262" y="3773185"/>
            <a:ext cx="2950874" cy="2289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679778" y="3800955"/>
            <a:ext cx="2950874" cy="2289036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5"/>
          <p:cNvSpPr txBox="1"/>
          <p:nvPr/>
        </p:nvSpPr>
        <p:spPr>
          <a:xfrm>
            <a:off x="8731241" y="6062214"/>
            <a:ext cx="2835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Quick Right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540522" y="6062235"/>
            <a:ext cx="2835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Right Turn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4737715" y="6034450"/>
            <a:ext cx="2835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Quick Left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7" name="Google Shape;97;p5"/>
          <p:cNvSpPr txBox="1"/>
          <p:nvPr/>
        </p:nvSpPr>
        <p:spPr>
          <a:xfrm>
            <a:off x="8731257" y="2924362"/>
            <a:ext cx="2835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Left Turn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539254" y="3225412"/>
            <a:ext cx="2835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Forward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9" name="Google Shape;99;p5"/>
          <p:cNvSpPr txBox="1"/>
          <p:nvPr>
            <p:ph type="title"/>
          </p:nvPr>
        </p:nvSpPr>
        <p:spPr>
          <a:xfrm>
            <a:off x="539250" y="295572"/>
            <a:ext cx="94047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n-US"/>
              <a:t>Hand Gestures</a:t>
            </a:r>
            <a:endParaRPr/>
          </a:p>
        </p:txBody>
      </p:sp>
      <p:pic>
        <p:nvPicPr>
          <p:cNvPr id="100" name="Google Shape;100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621852" y="838009"/>
            <a:ext cx="2950874" cy="228903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5"/>
          <p:cNvSpPr txBox="1"/>
          <p:nvPr/>
        </p:nvSpPr>
        <p:spPr>
          <a:xfrm>
            <a:off x="4679766" y="3127060"/>
            <a:ext cx="2835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Backward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"/>
          <p:cNvSpPr txBox="1"/>
          <p:nvPr>
            <p:ph type="title"/>
          </p:nvPr>
        </p:nvSpPr>
        <p:spPr>
          <a:xfrm>
            <a:off x="646100" y="452722"/>
            <a:ext cx="94047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en-US"/>
              <a:t>Demo</a:t>
            </a:r>
            <a:endParaRPr/>
          </a:p>
        </p:txBody>
      </p:sp>
      <p:pic>
        <p:nvPicPr>
          <p:cNvPr id="107" name="Google Shape;107;p6" title="Screen Recording 2023-12-20 at 5.12.24 PM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363" y="1403362"/>
            <a:ext cx="11237275" cy="49280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8" name="Google Shape;108;p6"/>
          <p:cNvSpPr txBox="1"/>
          <p:nvPr/>
        </p:nvSpPr>
        <p:spPr>
          <a:xfrm>
            <a:off x="477300" y="6269675"/>
            <a:ext cx="11237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2"/>
                </a:solidFill>
              </a:rPr>
              <a:t>Link: </a:t>
            </a:r>
            <a:r>
              <a:rPr lang="en-US" sz="1900" u="sng">
                <a:solidFill>
                  <a:schemeClr val="hlink"/>
                </a:solidFill>
                <a:hlinkClick r:id="rId5"/>
              </a:rPr>
              <a:t>https://drive.google.com/file/d/1hnb25JeQzMP0U4jyhdVHA5woU9TRMHZe/view?usp=sharing</a:t>
            </a:r>
            <a:endParaRPr sz="1900"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n-US"/>
              <a:t>Future Developments</a:t>
            </a:r>
            <a:endParaRPr/>
          </a:p>
        </p:txBody>
      </p:sp>
      <p:sp>
        <p:nvSpPr>
          <p:cNvPr id="114" name="Google Shape;114;p7"/>
          <p:cNvSpPr txBox="1"/>
          <p:nvPr>
            <p:ph idx="1" type="body"/>
          </p:nvPr>
        </p:nvSpPr>
        <p:spPr>
          <a:xfrm>
            <a:off x="1103325" y="1853250"/>
            <a:ext cx="8947500" cy="41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-US"/>
              <a:t>Enhanced Gesture Library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-US"/>
              <a:t>Integration with AI Assistants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440"/>
              <a:buChar char="○"/>
            </a:pPr>
            <a:r>
              <a:rPr b="1" lang="en-US"/>
              <a:t>Collision Avoidance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440"/>
              <a:buChar char="○"/>
            </a:pPr>
            <a:r>
              <a:rPr b="1" lang="en-US"/>
              <a:t>Voice and Gesture Control</a:t>
            </a:r>
            <a:endParaRPr/>
          </a:p>
          <a:p>
            <a:pPr indent="-285750" lvl="1" marL="742950" rtl="0" algn="l">
              <a:spcBef>
                <a:spcPts val="1000"/>
              </a:spcBef>
              <a:spcAft>
                <a:spcPts val="0"/>
              </a:spcAft>
              <a:buSzPts val="1440"/>
              <a:buChar char="○"/>
            </a:pPr>
            <a:r>
              <a:rPr b="1" lang="en-US"/>
              <a:t>Multi-Robot Coordination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"/>
          <p:cNvSpPr txBox="1"/>
          <p:nvPr>
            <p:ph type="title"/>
          </p:nvPr>
        </p:nvSpPr>
        <p:spPr>
          <a:xfrm>
            <a:off x="1393650" y="3000003"/>
            <a:ext cx="9404700" cy="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b="1" lang="en-US">
                <a:solidFill>
                  <a:schemeClr val="lt2"/>
                </a:solidFill>
              </a:rPr>
              <a:t>Thank You!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2023-12-18T02:49:31Z</dcterms:created>
  <dc:creator>H P</dc:creator>
</cp:coreProperties>
</file>